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28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KZ"/>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A7A5EB-9246-4C80-9DA6-02C2A309153A}" type="datetimeFigureOut">
              <a:rPr lang="ru-KZ" smtClean="0"/>
              <a:t>25.09.2023</a:t>
            </a:fld>
            <a:endParaRPr lang="ru-KZ"/>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KZ"/>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KZ"/>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C33AD-793B-4AEF-A102-511554A40BC3}" type="slidenum">
              <a:rPr lang="ru-KZ" smtClean="0"/>
              <a:t>‹#›</a:t>
            </a:fld>
            <a:endParaRPr lang="ru-KZ"/>
          </a:p>
        </p:txBody>
      </p:sp>
    </p:spTree>
    <p:extLst>
      <p:ext uri="{BB962C8B-B14F-4D97-AF65-F5344CB8AC3E}">
        <p14:creationId xmlns:p14="http://schemas.microsoft.com/office/powerpoint/2010/main" val="2041453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KZ" dirty="0"/>
          </a:p>
        </p:txBody>
      </p:sp>
      <p:sp>
        <p:nvSpPr>
          <p:cNvPr id="4" name="Номер слайда 3"/>
          <p:cNvSpPr>
            <a:spLocks noGrp="1"/>
          </p:cNvSpPr>
          <p:nvPr>
            <p:ph type="sldNum" sz="quarter" idx="5"/>
          </p:nvPr>
        </p:nvSpPr>
        <p:spPr/>
        <p:txBody>
          <a:bodyPr/>
          <a:lstStyle/>
          <a:p>
            <a:fld id="{D38C33AD-793B-4AEF-A102-511554A40BC3}" type="slidenum">
              <a:rPr lang="ru-KZ" smtClean="0"/>
              <a:t>5</a:t>
            </a:fld>
            <a:endParaRPr lang="ru-KZ"/>
          </a:p>
        </p:txBody>
      </p:sp>
    </p:spTree>
    <p:extLst>
      <p:ext uri="{BB962C8B-B14F-4D97-AF65-F5344CB8AC3E}">
        <p14:creationId xmlns:p14="http://schemas.microsoft.com/office/powerpoint/2010/main" val="3064762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KZ" dirty="0"/>
          </a:p>
        </p:txBody>
      </p:sp>
      <p:sp>
        <p:nvSpPr>
          <p:cNvPr id="4" name="Номер слайда 3"/>
          <p:cNvSpPr>
            <a:spLocks noGrp="1"/>
          </p:cNvSpPr>
          <p:nvPr>
            <p:ph type="sldNum" sz="quarter" idx="5"/>
          </p:nvPr>
        </p:nvSpPr>
        <p:spPr/>
        <p:txBody>
          <a:bodyPr/>
          <a:lstStyle/>
          <a:p>
            <a:fld id="{D38C33AD-793B-4AEF-A102-511554A40BC3}" type="slidenum">
              <a:rPr lang="ru-KZ" smtClean="0"/>
              <a:t>7</a:t>
            </a:fld>
            <a:endParaRPr lang="ru-KZ"/>
          </a:p>
        </p:txBody>
      </p:sp>
    </p:spTree>
    <p:extLst>
      <p:ext uri="{BB962C8B-B14F-4D97-AF65-F5344CB8AC3E}">
        <p14:creationId xmlns:p14="http://schemas.microsoft.com/office/powerpoint/2010/main" val="2054827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F8C5A69-3BCF-4068-845A-8DFB9A65B2B2}" type="datetimeFigureOut">
              <a:rPr lang="ru-KZ" smtClean="0"/>
              <a:t>25.09.2023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1344128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167777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136922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16491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450048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9F8C5A69-3BCF-4068-845A-8DFB9A65B2B2}" type="datetimeFigureOut">
              <a:rPr lang="ru-KZ" smtClean="0"/>
              <a:t>25.09.2023</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3908771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9F8C5A69-3BCF-4068-845A-8DFB9A65B2B2}" type="datetimeFigureOut">
              <a:rPr lang="ru-KZ" smtClean="0"/>
              <a:t>25.09.2023</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2810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8C5A69-3BCF-4068-845A-8DFB9A65B2B2}" type="datetimeFigureOut">
              <a:rPr lang="ru-KZ" smtClean="0"/>
              <a:t>25.09.2023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1458351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8C5A69-3BCF-4068-845A-8DFB9A65B2B2}" type="datetimeFigureOut">
              <a:rPr lang="ru-KZ" smtClean="0"/>
              <a:t>25.09.2023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36136376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18AD56-1901-6FD6-92D2-6A406AD3F7A2}"/>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78784A7A-8C87-4CDB-C5E6-F366E51D71D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EEB7D975-7220-3DEA-5AE7-85EB080BF2FA}"/>
              </a:ext>
            </a:extLst>
          </p:cNvPr>
          <p:cNvSpPr>
            <a:spLocks noGrp="1"/>
          </p:cNvSpPr>
          <p:nvPr>
            <p:ph type="dt" sz="half" idx="10"/>
          </p:nvPr>
        </p:nvSpPr>
        <p:spPr/>
        <p:txBody>
          <a:bodyPr/>
          <a:lstStyle/>
          <a:p>
            <a:fld id="{9F8C5A69-3BCF-4068-845A-8DFB9A65B2B2}" type="datetimeFigureOut">
              <a:rPr lang="ru-KZ" smtClean="0"/>
              <a:t>25.09.2023</a:t>
            </a:fld>
            <a:endParaRPr lang="ru-KZ"/>
          </a:p>
        </p:txBody>
      </p:sp>
      <p:sp>
        <p:nvSpPr>
          <p:cNvPr id="5" name="Нижний колонтитул 4">
            <a:extLst>
              <a:ext uri="{FF2B5EF4-FFF2-40B4-BE49-F238E27FC236}">
                <a16:creationId xmlns:a16="http://schemas.microsoft.com/office/drawing/2014/main" id="{0104A0FE-6B8B-105A-7E61-72926F36DA65}"/>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25EE2E3F-A803-BF94-DFB4-E339F5D45E6B}"/>
              </a:ext>
            </a:extLst>
          </p:cNvPr>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212838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8C5A69-3BCF-4068-845A-8DFB9A65B2B2}" type="datetimeFigureOut">
              <a:rPr lang="ru-KZ" smtClean="0"/>
              <a:t>25.09.2023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4062705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F8C5A69-3BCF-4068-845A-8DFB9A65B2B2}" type="datetimeFigureOut">
              <a:rPr lang="ru-KZ" smtClean="0"/>
              <a:t>25.09.2023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284659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1888905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F8C5A69-3BCF-4068-845A-8DFB9A65B2B2}" type="datetimeFigureOut">
              <a:rPr lang="ru-KZ" smtClean="0"/>
              <a:t>25.09.2023</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4144235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F8C5A69-3BCF-4068-845A-8DFB9A65B2B2}" type="datetimeFigureOut">
              <a:rPr lang="ru-KZ" smtClean="0"/>
              <a:t>25.09.2023</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380400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F8C5A69-3BCF-4068-845A-8DFB9A65B2B2}" type="datetimeFigureOut">
              <a:rPr lang="ru-KZ" smtClean="0"/>
              <a:t>25.09.2023</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2477843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121210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F8C5A69-3BCF-4068-845A-8DFB9A65B2B2}" type="datetimeFigureOut">
              <a:rPr lang="ru-KZ" smtClean="0"/>
              <a:t>25.09.2023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72BEB25-66AB-4CDE-B877-A1E726A1D365}" type="slidenum">
              <a:rPr lang="ru-KZ" smtClean="0"/>
              <a:t>‹#›</a:t>
            </a:fld>
            <a:endParaRPr lang="ru-KZ"/>
          </a:p>
        </p:txBody>
      </p:sp>
    </p:spTree>
    <p:extLst>
      <p:ext uri="{BB962C8B-B14F-4D97-AF65-F5344CB8AC3E}">
        <p14:creationId xmlns:p14="http://schemas.microsoft.com/office/powerpoint/2010/main" val="3644197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F8C5A69-3BCF-4068-845A-8DFB9A65B2B2}" type="datetimeFigureOut">
              <a:rPr lang="ru-KZ" smtClean="0"/>
              <a:t>25.09.2023</a:t>
            </a:fld>
            <a:endParaRPr lang="ru-KZ"/>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KZ"/>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F72BEB25-66AB-4CDE-B877-A1E726A1D365}" type="slidenum">
              <a:rPr lang="ru-KZ" smtClean="0"/>
              <a:t>‹#›</a:t>
            </a:fld>
            <a:endParaRPr lang="ru-KZ"/>
          </a:p>
        </p:txBody>
      </p:sp>
    </p:spTree>
    <p:extLst>
      <p:ext uri="{BB962C8B-B14F-4D97-AF65-F5344CB8AC3E}">
        <p14:creationId xmlns:p14="http://schemas.microsoft.com/office/powerpoint/2010/main" val="1690293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C3F13B-7845-DBE0-CB51-9FBEAF943AFE}"/>
              </a:ext>
            </a:extLst>
          </p:cNvPr>
          <p:cNvSpPr>
            <a:spLocks noGrp="1"/>
          </p:cNvSpPr>
          <p:nvPr>
            <p:ph type="ctrTitle"/>
          </p:nvPr>
        </p:nvSpPr>
        <p:spPr/>
        <p:txBody>
          <a:bodyPr/>
          <a:lstStyle/>
          <a:p>
            <a:r>
              <a:rPr lang="kk-KZ" b="1" dirty="0">
                <a:effectLst>
                  <a:outerShdw blurRad="38100" dist="38100" dir="2700000" algn="tl">
                    <a:srgbClr val="000000">
                      <a:alpha val="43137"/>
                    </a:srgbClr>
                  </a:outerShdw>
                </a:effectLst>
              </a:rPr>
              <a:t>Микропроцессордың архитектурасы</a:t>
            </a:r>
            <a:endParaRPr lang="ru-KZ" b="1" dirty="0">
              <a:effectLst>
                <a:outerShdw blurRad="38100" dist="38100" dir="2700000" algn="tl">
                  <a:srgbClr val="000000">
                    <a:alpha val="43137"/>
                  </a:srgbClr>
                </a:outerShdw>
              </a:effectLst>
            </a:endParaRPr>
          </a:p>
        </p:txBody>
      </p:sp>
      <p:sp>
        <p:nvSpPr>
          <p:cNvPr id="3" name="Подзаголовок 2">
            <a:extLst>
              <a:ext uri="{FF2B5EF4-FFF2-40B4-BE49-F238E27FC236}">
                <a16:creationId xmlns:a16="http://schemas.microsoft.com/office/drawing/2014/main" id="{BBB03E43-52A9-8BC8-D73D-C6199658F6C0}"/>
              </a:ext>
            </a:extLst>
          </p:cNvPr>
          <p:cNvSpPr>
            <a:spLocks noGrp="1"/>
          </p:cNvSpPr>
          <p:nvPr>
            <p:ph type="subTitle" idx="1"/>
          </p:nvPr>
        </p:nvSpPr>
        <p:spPr/>
        <p:txBody>
          <a:bodyPr/>
          <a:lstStyle/>
          <a:p>
            <a:endParaRPr lang="ru-KZ"/>
          </a:p>
        </p:txBody>
      </p:sp>
    </p:spTree>
    <p:extLst>
      <p:ext uri="{BB962C8B-B14F-4D97-AF65-F5344CB8AC3E}">
        <p14:creationId xmlns:p14="http://schemas.microsoft.com/office/powerpoint/2010/main" val="192625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6FB94F-9590-07A0-4B3E-28AE6B8A34FA}"/>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44AFC59D-03B1-D009-B871-590F8548C336}"/>
              </a:ext>
            </a:extLst>
          </p:cNvPr>
          <p:cNvSpPr>
            <a:spLocks noGrp="1"/>
          </p:cNvSpPr>
          <p:nvPr>
            <p:ph idx="1"/>
          </p:nvPr>
        </p:nvSpPr>
        <p:spPr>
          <a:xfrm>
            <a:off x="913775" y="1988361"/>
            <a:ext cx="10364452" cy="4602684"/>
          </a:xfrm>
        </p:spPr>
        <p:txBody>
          <a:bodyPr>
            <a:normAutofit/>
          </a:bodyPr>
          <a:lstStyle/>
          <a:p>
            <a:pPr algn="just"/>
            <a:r>
              <a:rPr lang="kk-KZ" dirty="0">
                <a:solidFill>
                  <a:srgbClr val="C00000"/>
                </a:solidFill>
              </a:rPr>
              <a:t>Регистрлер</a:t>
            </a:r>
            <a:r>
              <a:rPr lang="kk-KZ" dirty="0"/>
              <a:t> </a:t>
            </a:r>
            <a:r>
              <a:rPr lang="en-US" dirty="0"/>
              <a:t>n-</a:t>
            </a:r>
            <a:r>
              <a:rPr lang="kk-KZ" dirty="0"/>
              <a:t>разрядты екілік санды сақтауға арналған. Олар оқу/жазуды басқару және іріктеу схемалары бар </a:t>
            </a:r>
            <a:r>
              <a:rPr lang="en-US" dirty="0"/>
              <a:t>n </a:t>
            </a:r>
            <a:r>
              <a:rPr lang="kk-KZ" dirty="0"/>
              <a:t>триггерлер. Регистрлер Микропроцессордың ішкі жадын жасайды және аралық есептеу нәтижелерін сақтау үшін қолданылады. </a:t>
            </a:r>
          </a:p>
          <a:p>
            <a:pPr algn="just"/>
            <a:r>
              <a:rPr lang="kk-KZ" dirty="0">
                <a:solidFill>
                  <a:srgbClr val="C00000"/>
                </a:solidFill>
              </a:rPr>
              <a:t>Аккумулятор</a:t>
            </a:r>
            <a:r>
              <a:rPr lang="kk-KZ" dirty="0"/>
              <a:t> – операндтардың бірін сақтайтын регистр. Команда орындалғаннан кейін операцияның нәтижесі операндтың орнына аккумуляторға қойылады. 8-биттік процессорларда Аккумулятор барлық </a:t>
            </a:r>
            <a:r>
              <a:rPr lang="en-US" dirty="0"/>
              <a:t>ALU </a:t>
            </a:r>
            <a:r>
              <a:rPr lang="kk-KZ" dirty="0"/>
              <a:t>операцияларына қатысады. 16-разрядты Микропроцессорде командалардың көпшілігі аккумулятордың қатысуынсыз орындалады, алайда кейбір командаларда (енгізу, шығару, көбейту, бөлу) аккумулятор 8-разрядты Микропроцессордағыдай әрекет етеді, яғни операндтардың біреуін сақтайды, ал командалар орындағаннан кейін операцияның нәтижесін сақтайды.</a:t>
            </a:r>
            <a:endParaRPr lang="ru-KZ" dirty="0"/>
          </a:p>
        </p:txBody>
      </p:sp>
    </p:spTree>
    <p:extLst>
      <p:ext uri="{BB962C8B-B14F-4D97-AF65-F5344CB8AC3E}">
        <p14:creationId xmlns:p14="http://schemas.microsoft.com/office/powerpoint/2010/main" val="1581492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66B935-D555-884C-A3A1-64168AC58DED}"/>
              </a:ext>
            </a:extLst>
          </p:cNvPr>
          <p:cNvSpPr>
            <a:spLocks noGrp="1"/>
          </p:cNvSpPr>
          <p:nvPr>
            <p:ph type="title"/>
          </p:nvPr>
        </p:nvSpPr>
        <p:spPr>
          <a:xfrm>
            <a:off x="913776" y="0"/>
            <a:ext cx="10364451" cy="1596177"/>
          </a:xfrm>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F1F987D8-9C19-ED8E-3C9A-17E283A11656}"/>
              </a:ext>
            </a:extLst>
          </p:cNvPr>
          <p:cNvSpPr>
            <a:spLocks noGrp="1"/>
          </p:cNvSpPr>
          <p:nvPr>
            <p:ph idx="1"/>
          </p:nvPr>
        </p:nvSpPr>
        <p:spPr>
          <a:xfrm>
            <a:off x="913775" y="1104644"/>
            <a:ext cx="10364452" cy="5664371"/>
          </a:xfrm>
        </p:spPr>
        <p:txBody>
          <a:bodyPr>
            <a:noAutofit/>
          </a:bodyPr>
          <a:lstStyle/>
          <a:p>
            <a:pPr algn="just"/>
            <a:r>
              <a:rPr lang="kk-KZ" dirty="0">
                <a:solidFill>
                  <a:srgbClr val="C00000"/>
                </a:solidFill>
              </a:rPr>
              <a:t>Нұсқау көрсеткіші </a:t>
            </a:r>
            <a:r>
              <a:rPr lang="kk-KZ" dirty="0"/>
              <a:t>немесе </a:t>
            </a:r>
            <a:r>
              <a:rPr lang="kk-KZ" dirty="0">
                <a:solidFill>
                  <a:srgbClr val="C00000"/>
                </a:solidFill>
              </a:rPr>
              <a:t>бағдарлама есептегіші </a:t>
            </a:r>
            <a:r>
              <a:rPr lang="kk-KZ" dirty="0"/>
              <a:t>келесі нұсқаудың кодын қамтитын жад ұяшығының адресін сақтауға арналған. </a:t>
            </a:r>
            <a:r>
              <a:rPr lang="kk-KZ" sz="1000" dirty="0">
                <a:solidFill>
                  <a:srgbClr val="FFFF00"/>
                </a:solidFill>
              </a:rPr>
              <a:t>Микропроцессор әрекет бағдарламасы жадта командалық кодтардың тізбегі ретінде жазылады. Келесі пәрменге өту үшін пәрменді жадтан алу кезінде санауыштың мазмұны бір есе артады. Осылайша, команданың орындалуының соңында программа санауышы келесі нұсқаудың адресін сақтайды.</a:t>
            </a:r>
          </a:p>
          <a:p>
            <a:pPr algn="just"/>
            <a:r>
              <a:rPr lang="kk-KZ" dirty="0">
                <a:solidFill>
                  <a:srgbClr val="C00000"/>
                </a:solidFill>
              </a:rPr>
              <a:t>Стек көрсеткіші </a:t>
            </a:r>
            <a:r>
              <a:rPr lang="kk-KZ" dirty="0"/>
              <a:t>– соңғы бос тұрған стек орнының адресін сақтайтын регистр. </a:t>
            </a:r>
            <a:r>
              <a:rPr lang="kk-KZ" dirty="0">
                <a:solidFill>
                  <a:srgbClr val="C00000"/>
                </a:solidFill>
              </a:rPr>
              <a:t>Стек</a:t>
            </a:r>
            <a:r>
              <a:rPr lang="kk-KZ" dirty="0"/>
              <a:t> немесе </a:t>
            </a:r>
            <a:r>
              <a:rPr lang="kk-KZ" dirty="0">
                <a:solidFill>
                  <a:srgbClr val="C00000"/>
                </a:solidFill>
              </a:rPr>
              <a:t>стек жады </a:t>
            </a:r>
            <a:r>
              <a:rPr lang="kk-KZ" dirty="0"/>
              <a:t>- бұл соңғы кірген бірінші шығады негізінде ұйымдастырылған жады аймағы.</a:t>
            </a:r>
          </a:p>
          <a:p>
            <a:pPr algn="just"/>
            <a:r>
              <a:rPr lang="kk-KZ" dirty="0">
                <a:solidFill>
                  <a:srgbClr val="C00000"/>
                </a:solidFill>
              </a:rPr>
              <a:t>Пәрмендер регистрі </a:t>
            </a:r>
            <a:r>
              <a:rPr lang="kk-KZ" dirty="0"/>
              <a:t>пәрмен кодын пәрмен орындалғанша сақтайды.</a:t>
            </a:r>
          </a:p>
          <a:p>
            <a:pPr algn="just"/>
            <a:r>
              <a:rPr lang="kk-KZ" dirty="0">
                <a:solidFill>
                  <a:srgbClr val="C00000"/>
                </a:solidFill>
              </a:rPr>
              <a:t>Адрес регистрі </a:t>
            </a:r>
            <a:r>
              <a:rPr lang="kk-KZ" dirty="0"/>
              <a:t>мен </a:t>
            </a:r>
            <a:r>
              <a:rPr lang="kk-KZ" dirty="0">
                <a:solidFill>
                  <a:srgbClr val="C00000"/>
                </a:solidFill>
              </a:rPr>
              <a:t>деректер регистрлері </a:t>
            </a:r>
            <a:r>
              <a:rPr lang="kk-KZ" dirty="0"/>
              <a:t>Микропроцессорда ағымдағы команданы орындау кезінде қолданылатын адрестер мен мәліметтерді сақтауға арналған.</a:t>
            </a:r>
          </a:p>
          <a:p>
            <a:pPr algn="just"/>
            <a:r>
              <a:rPr lang="kk-KZ" dirty="0">
                <a:solidFill>
                  <a:srgbClr val="C00000"/>
                </a:solidFill>
              </a:rPr>
              <a:t>Күй регистрі </a:t>
            </a:r>
            <a:r>
              <a:rPr lang="kk-KZ" dirty="0"/>
              <a:t>немесе </a:t>
            </a:r>
            <a:r>
              <a:rPr lang="kk-KZ" dirty="0">
                <a:solidFill>
                  <a:srgbClr val="C00000"/>
                </a:solidFill>
              </a:rPr>
              <a:t>жалаулар</a:t>
            </a:r>
            <a:r>
              <a:rPr lang="kk-KZ" dirty="0"/>
              <a:t> (мүмкіндіктер) регистрі </a:t>
            </a:r>
            <a:r>
              <a:rPr lang="en-US" dirty="0"/>
              <a:t>ALU-</a:t>
            </a:r>
            <a:r>
              <a:rPr lang="kk-KZ" dirty="0"/>
              <a:t>да операция нәтижесі туралы ақпаратты сақтауға арналған және шығыстары бір немесе нөлдік күйде болатын бірнеше триггерден тұрады. Мысалы, операцияның нәтижесі нөлге тең болғанда нөлдік </a:t>
            </a:r>
            <a:r>
              <a:rPr lang="kk-KZ"/>
              <a:t>жалауша бірге </a:t>
            </a:r>
            <a:r>
              <a:rPr lang="kk-KZ" dirty="0"/>
              <a:t>орнатылады. </a:t>
            </a:r>
            <a:endParaRPr lang="ru-KZ" dirty="0"/>
          </a:p>
        </p:txBody>
      </p:sp>
    </p:spTree>
    <p:extLst>
      <p:ext uri="{BB962C8B-B14F-4D97-AF65-F5344CB8AC3E}">
        <p14:creationId xmlns:p14="http://schemas.microsoft.com/office/powerpoint/2010/main" val="3342999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C337CD-0D23-4DA9-B263-A35C948E5183}"/>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effectLst>
                <a:outerShdw blurRad="38100" dist="38100" dir="2700000" algn="tl">
                  <a:srgbClr val="000000">
                    <a:alpha val="43137"/>
                  </a:srgbClr>
                </a:outerShdw>
              </a:effectLst>
            </a:endParaRPr>
          </a:p>
        </p:txBody>
      </p:sp>
      <p:sp>
        <p:nvSpPr>
          <p:cNvPr id="3" name="Объект 2">
            <a:extLst>
              <a:ext uri="{FF2B5EF4-FFF2-40B4-BE49-F238E27FC236}">
                <a16:creationId xmlns:a16="http://schemas.microsoft.com/office/drawing/2014/main" id="{28E74AA2-A171-FFE1-E344-7D0001486886}"/>
              </a:ext>
            </a:extLst>
          </p:cNvPr>
          <p:cNvSpPr>
            <a:spLocks noGrp="1"/>
          </p:cNvSpPr>
          <p:nvPr>
            <p:ph idx="1"/>
          </p:nvPr>
        </p:nvSpPr>
        <p:spPr>
          <a:xfrm>
            <a:off x="913775" y="2367094"/>
            <a:ext cx="10364452" cy="3984612"/>
          </a:xfrm>
        </p:spPr>
        <p:txBody>
          <a:bodyPr/>
          <a:lstStyle/>
          <a:p>
            <a:pPr marL="0" indent="0" algn="just">
              <a:buNone/>
            </a:pPr>
            <a:r>
              <a:rPr lang="kk-KZ" dirty="0"/>
              <a:t>	Микропроцессорлық архитектура түсінігі оның құрамдас бөліктерін, сондай-ақ олардың арасындағы байланыстар мен өзара әрекеттесуді анықтайды. Архитектура мыналарды қамтиды:</a:t>
            </a:r>
            <a:endParaRPr lang="en-US" dirty="0"/>
          </a:p>
          <a:p>
            <a:pPr algn="just"/>
            <a:r>
              <a:rPr lang="kk-KZ" dirty="0">
                <a:solidFill>
                  <a:srgbClr val="C00000"/>
                </a:solidFill>
              </a:rPr>
              <a:t>Микропроцессордың құрылымдық сұлбасы;</a:t>
            </a:r>
            <a:endParaRPr lang="en-US" dirty="0">
              <a:solidFill>
                <a:srgbClr val="C00000"/>
              </a:solidFill>
            </a:endParaRPr>
          </a:p>
          <a:p>
            <a:pPr algn="just"/>
            <a:r>
              <a:rPr lang="kk-KZ" dirty="0">
                <a:solidFill>
                  <a:srgbClr val="00B050"/>
                </a:solidFill>
              </a:rPr>
              <a:t>Микропроцессордың бағдарламалық моделі (регистр функцияларының сипаттамасы);</a:t>
            </a:r>
            <a:endParaRPr lang="en-US" dirty="0">
              <a:solidFill>
                <a:srgbClr val="00B050"/>
              </a:solidFill>
            </a:endParaRPr>
          </a:p>
          <a:p>
            <a:pPr algn="just"/>
            <a:r>
              <a:rPr lang="kk-KZ" dirty="0">
                <a:solidFill>
                  <a:srgbClr val="0070C0"/>
                </a:solidFill>
              </a:rPr>
              <a:t>жадты ұйымдастыру туралы ақпарат (жады сыйымдылығы және жадты адрестеу әдістері);</a:t>
            </a:r>
            <a:endParaRPr lang="en-US" dirty="0">
              <a:solidFill>
                <a:srgbClr val="0070C0"/>
              </a:solidFill>
            </a:endParaRPr>
          </a:p>
          <a:p>
            <a:pPr algn="just"/>
            <a:r>
              <a:rPr lang="kk-KZ" dirty="0">
                <a:solidFill>
                  <a:srgbClr val="7030A0"/>
                </a:solidFill>
              </a:rPr>
              <a:t>енгізу/шығару процедураларын ұйымдастырудың сипаттамасы.</a:t>
            </a:r>
            <a:endParaRPr lang="ru-KZ" dirty="0">
              <a:solidFill>
                <a:srgbClr val="7030A0"/>
              </a:solidFill>
            </a:endParaRPr>
          </a:p>
        </p:txBody>
      </p:sp>
    </p:spTree>
    <p:extLst>
      <p:ext uri="{BB962C8B-B14F-4D97-AF65-F5344CB8AC3E}">
        <p14:creationId xmlns:p14="http://schemas.microsoft.com/office/powerpoint/2010/main" val="1934408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8785F9-8CB1-CEA2-6345-C25C8F8B87A1}"/>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3C07C4ED-5FF0-1AF0-3758-71D037631060}"/>
              </a:ext>
            </a:extLst>
          </p:cNvPr>
          <p:cNvSpPr>
            <a:spLocks noGrp="1"/>
          </p:cNvSpPr>
          <p:nvPr>
            <p:ph idx="1"/>
          </p:nvPr>
        </p:nvSpPr>
        <p:spPr>
          <a:xfrm>
            <a:off x="913775" y="2367093"/>
            <a:ext cx="10364452" cy="4174856"/>
          </a:xfrm>
        </p:spPr>
        <p:txBody>
          <a:bodyPr>
            <a:normAutofit/>
          </a:bodyPr>
          <a:lstStyle/>
          <a:p>
            <a:pPr marL="0" indent="0" algn="just">
              <a:buNone/>
            </a:pPr>
            <a:r>
              <a:rPr lang="kk-KZ" dirty="0"/>
              <a:t>	Архитектураның екі негізгі түрі бар - </a:t>
            </a:r>
            <a:r>
              <a:rPr lang="kk-KZ" dirty="0">
                <a:solidFill>
                  <a:srgbClr val="00B050"/>
                </a:solidFill>
              </a:rPr>
              <a:t>фон Нейман </a:t>
            </a:r>
            <a:r>
              <a:rPr lang="kk-KZ" dirty="0"/>
              <a:t>және </a:t>
            </a:r>
            <a:r>
              <a:rPr lang="kk-KZ" dirty="0">
                <a:solidFill>
                  <a:srgbClr val="C00000"/>
                </a:solidFill>
              </a:rPr>
              <a:t>Гарвард</a:t>
            </a:r>
            <a:r>
              <a:rPr lang="kk-KZ" dirty="0"/>
              <a:t>.</a:t>
            </a:r>
          </a:p>
          <a:p>
            <a:pPr algn="just"/>
            <a:r>
              <a:rPr lang="kk-KZ" dirty="0">
                <a:solidFill>
                  <a:srgbClr val="00B050"/>
                </a:solidFill>
              </a:rPr>
              <a:t>Фон Нейман архитектурасын </a:t>
            </a:r>
            <a:r>
              <a:rPr lang="kk-KZ" dirty="0"/>
              <a:t>1945 жылы американдық математик Джо фон Нейман ұсынған. Бұл архитектураның ерекшелігі - бағдарлама мен деректер ортақ жадта орналасады, оған Жалғыз деректер мен командалық шина арқылы қол жеткізіледі.</a:t>
            </a:r>
          </a:p>
          <a:p>
            <a:pPr algn="just"/>
            <a:r>
              <a:rPr lang="kk-KZ" dirty="0">
                <a:solidFill>
                  <a:srgbClr val="C00000"/>
                </a:solidFill>
              </a:rPr>
              <a:t>Гарвард архитектурасы </a:t>
            </a:r>
            <a:r>
              <a:rPr lang="kk-KZ" dirty="0"/>
              <a:t>алғаш рет 1944 жылы Гарвард университетінде (АҚШ) релелік компьютерде енгізілді. Бұл архитектураның ерекшелігі мәліметтер жады мен бағдарлама жадының бір-бірінен бөлінгендігі және жеке деректер шиналары мен командалық шиналар болуы, бұл Микропроцессор</a:t>
            </a:r>
            <a:r>
              <a:rPr lang="en-US" dirty="0"/>
              <a:t> </a:t>
            </a:r>
            <a:r>
              <a:rPr lang="kk-KZ" dirty="0"/>
              <a:t>жүйесінің жұмысын жақсартады.</a:t>
            </a:r>
            <a:endParaRPr lang="ru-KZ" dirty="0"/>
          </a:p>
        </p:txBody>
      </p:sp>
    </p:spTree>
    <p:extLst>
      <p:ext uri="{BB962C8B-B14F-4D97-AF65-F5344CB8AC3E}">
        <p14:creationId xmlns:p14="http://schemas.microsoft.com/office/powerpoint/2010/main" val="3779628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36077E-0E5E-EB10-1E0D-4C25F8B14C27}"/>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pic>
        <p:nvPicPr>
          <p:cNvPr id="5" name="Объект 4" descr="Изображение выглядит как текст, диаграмма, линия, снимок экрана&#10;&#10;Автоматически созданное описание">
            <a:extLst>
              <a:ext uri="{FF2B5EF4-FFF2-40B4-BE49-F238E27FC236}">
                <a16:creationId xmlns:a16="http://schemas.microsoft.com/office/drawing/2014/main" id="{2CC27B31-BA1F-EB46-3EC4-905B93EE026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7081" y="2108925"/>
            <a:ext cx="3687899" cy="4320000"/>
          </a:xfrm>
        </p:spPr>
      </p:pic>
      <p:pic>
        <p:nvPicPr>
          <p:cNvPr id="7" name="Рисунок 6" descr="Изображение выглядит как текст, диаграмма, снимок экрана, линия&#10;&#10;Автоматически созданное описание">
            <a:extLst>
              <a:ext uri="{FF2B5EF4-FFF2-40B4-BE49-F238E27FC236}">
                <a16:creationId xmlns:a16="http://schemas.microsoft.com/office/drawing/2014/main" id="{36D5461F-3D0E-A40D-588C-38F61B1BAD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83161" y="2108925"/>
            <a:ext cx="3835261" cy="4320000"/>
          </a:xfrm>
          <a:prstGeom prst="rect">
            <a:avLst/>
          </a:prstGeom>
        </p:spPr>
      </p:pic>
      <p:sp>
        <p:nvSpPr>
          <p:cNvPr id="9" name="TextBox 8">
            <a:extLst>
              <a:ext uri="{FF2B5EF4-FFF2-40B4-BE49-F238E27FC236}">
                <a16:creationId xmlns:a16="http://schemas.microsoft.com/office/drawing/2014/main" id="{92F33D75-F94E-C0A9-8AC3-5A6BDB81F2E9}"/>
              </a:ext>
            </a:extLst>
          </p:cNvPr>
          <p:cNvSpPr txBox="1"/>
          <p:nvPr/>
        </p:nvSpPr>
        <p:spPr>
          <a:xfrm>
            <a:off x="1073419" y="6428925"/>
            <a:ext cx="3995224" cy="369332"/>
          </a:xfrm>
          <a:prstGeom prst="rect">
            <a:avLst/>
          </a:prstGeom>
          <a:noFill/>
        </p:spPr>
        <p:txBody>
          <a:bodyPr wrap="square">
            <a:spAutoFit/>
          </a:bodyPr>
          <a:lstStyle/>
          <a:p>
            <a:pPr algn="ctr"/>
            <a:r>
              <a:rPr lang="kk-KZ" dirty="0">
                <a:solidFill>
                  <a:srgbClr val="00B050"/>
                </a:solidFill>
              </a:rPr>
              <a:t>Фон Нейман архитектурасы</a:t>
            </a:r>
            <a:endParaRPr lang="ru-KZ" dirty="0"/>
          </a:p>
        </p:txBody>
      </p:sp>
      <p:sp>
        <p:nvSpPr>
          <p:cNvPr id="11" name="TextBox 10">
            <a:extLst>
              <a:ext uri="{FF2B5EF4-FFF2-40B4-BE49-F238E27FC236}">
                <a16:creationId xmlns:a16="http://schemas.microsoft.com/office/drawing/2014/main" id="{6E3A560D-5C37-C501-27CA-345E49E58E99}"/>
              </a:ext>
            </a:extLst>
          </p:cNvPr>
          <p:cNvSpPr txBox="1"/>
          <p:nvPr/>
        </p:nvSpPr>
        <p:spPr>
          <a:xfrm>
            <a:off x="7123359" y="6428925"/>
            <a:ext cx="4154866" cy="369332"/>
          </a:xfrm>
          <a:prstGeom prst="rect">
            <a:avLst/>
          </a:prstGeom>
          <a:noFill/>
        </p:spPr>
        <p:txBody>
          <a:bodyPr wrap="square">
            <a:spAutoFit/>
          </a:bodyPr>
          <a:lstStyle/>
          <a:p>
            <a:pPr algn="ctr"/>
            <a:r>
              <a:rPr lang="kk-KZ" dirty="0">
                <a:solidFill>
                  <a:srgbClr val="C00000"/>
                </a:solidFill>
              </a:rPr>
              <a:t>Гарвард архитектурасы </a:t>
            </a:r>
            <a:endParaRPr lang="ru-KZ" dirty="0"/>
          </a:p>
        </p:txBody>
      </p:sp>
    </p:spTree>
    <p:extLst>
      <p:ext uri="{BB962C8B-B14F-4D97-AF65-F5344CB8AC3E}">
        <p14:creationId xmlns:p14="http://schemas.microsoft.com/office/powerpoint/2010/main" val="520527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1AD7A5-500C-4082-47E5-DA2C46E6653A}"/>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08CE30A7-A05D-9FF6-796A-33C95EB3339F}"/>
              </a:ext>
            </a:extLst>
          </p:cNvPr>
          <p:cNvSpPr>
            <a:spLocks noGrp="1"/>
          </p:cNvSpPr>
          <p:nvPr>
            <p:ph idx="1"/>
          </p:nvPr>
        </p:nvSpPr>
        <p:spPr>
          <a:xfrm>
            <a:off x="913775" y="1847211"/>
            <a:ext cx="10364452" cy="4737696"/>
          </a:xfrm>
        </p:spPr>
        <p:txBody>
          <a:bodyPr>
            <a:noAutofit/>
          </a:bodyPr>
          <a:lstStyle/>
          <a:p>
            <a:pPr algn="just"/>
            <a:r>
              <a:rPr lang="kk-KZ" dirty="0"/>
              <a:t>Архитектураның екі түрінің құрылымдық сұлбасында мыналар бар: </a:t>
            </a:r>
            <a:r>
              <a:rPr lang="kk-KZ" dirty="0">
                <a:solidFill>
                  <a:srgbClr val="0070C0"/>
                </a:solidFill>
              </a:rPr>
              <a:t>процессор элементі, жад, енгізу/шығару интерфейстері және енгізу/шығару құрылғылары.</a:t>
            </a:r>
          </a:p>
          <a:p>
            <a:pPr algn="just"/>
            <a:r>
              <a:rPr lang="kk-KZ" dirty="0"/>
              <a:t>Әр түрлі Микропроцессор типтері үшін жад және енгізу/шығару интерфейстері</a:t>
            </a:r>
            <a:r>
              <a:rPr lang="en-US" dirty="0"/>
              <a:t> </a:t>
            </a:r>
            <a:r>
              <a:rPr lang="kk-KZ" dirty="0"/>
              <a:t>ішкі болуы мүмкін, яғни процессор элементімен бір чипте орналасқан немесе сыртқы болуы мүмкін. </a:t>
            </a:r>
            <a:r>
              <a:rPr lang="kk-KZ" dirty="0">
                <a:solidFill>
                  <a:srgbClr val="C00000"/>
                </a:solidFill>
              </a:rPr>
              <a:t>процессор элементінде </a:t>
            </a:r>
            <a:r>
              <a:rPr lang="kk-KZ" dirty="0"/>
              <a:t>регистрлер, арифметикалық-логикалық блок, басқару құрылғысы бар және мәліметтерді өңдеу және ақпарат алмасу процестерін басқару функцияларын орындайды. </a:t>
            </a:r>
            <a:r>
              <a:rPr lang="kk-KZ" dirty="0">
                <a:solidFill>
                  <a:srgbClr val="C00000"/>
                </a:solidFill>
              </a:rPr>
              <a:t>Жад</a:t>
            </a:r>
            <a:r>
              <a:rPr lang="kk-KZ" dirty="0"/>
              <a:t> мәліметтерді және бағдарлама командаларының кодтарын сақтауды қамтамасыз етеді. </a:t>
            </a:r>
            <a:r>
              <a:rPr lang="kk-KZ" dirty="0">
                <a:solidFill>
                  <a:srgbClr val="C00000"/>
                </a:solidFill>
              </a:rPr>
              <a:t>Енгізу/шығару интерфейстері </a:t>
            </a:r>
            <a:r>
              <a:rPr lang="kk-KZ" dirty="0"/>
              <a:t>енгізу/шығару құрылғыларымен, мысалы, пернетақтамен, дисплеймен, басып шығару құрылғыларымен, сенсорлармен байланысуға арналған. Құрылымдық сызбаның барлық элементтері шиналар арқылы қосылады.</a:t>
            </a:r>
            <a:endParaRPr lang="ru-KZ" dirty="0"/>
          </a:p>
        </p:txBody>
      </p:sp>
    </p:spTree>
    <p:extLst>
      <p:ext uri="{BB962C8B-B14F-4D97-AF65-F5344CB8AC3E}">
        <p14:creationId xmlns:p14="http://schemas.microsoft.com/office/powerpoint/2010/main" val="128486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40B1EB-1A88-FD79-6809-3283D1791796}"/>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4536003B-6525-037F-E4B1-027073051645}"/>
              </a:ext>
            </a:extLst>
          </p:cNvPr>
          <p:cNvSpPr>
            <a:spLocks noGrp="1"/>
          </p:cNvSpPr>
          <p:nvPr>
            <p:ph idx="1"/>
          </p:nvPr>
        </p:nvSpPr>
        <p:spPr>
          <a:xfrm>
            <a:off x="6423977" y="2367093"/>
            <a:ext cx="4854250" cy="3424107"/>
          </a:xfrm>
        </p:spPr>
        <p:txBody>
          <a:bodyPr/>
          <a:lstStyle/>
          <a:p>
            <a:r>
              <a:rPr lang="kk-KZ" dirty="0"/>
              <a:t>Фон Нейман архитектуралық процессорының кеңейтілген құрылымдық сұлбасы суретте көрсетілген. Процессорда </a:t>
            </a:r>
            <a:r>
              <a:rPr lang="kk-KZ" dirty="0">
                <a:solidFill>
                  <a:srgbClr val="C00000"/>
                </a:solidFill>
              </a:rPr>
              <a:t>басқару құрылғысы</a:t>
            </a:r>
            <a:r>
              <a:rPr lang="kk-KZ" dirty="0"/>
              <a:t>, </a:t>
            </a:r>
            <a:r>
              <a:rPr lang="en-US" dirty="0">
                <a:solidFill>
                  <a:srgbClr val="00B050"/>
                </a:solidFill>
              </a:rPr>
              <a:t>ALU</a:t>
            </a:r>
            <a:r>
              <a:rPr lang="en-US" dirty="0"/>
              <a:t> </a:t>
            </a:r>
            <a:r>
              <a:rPr lang="kk-KZ" dirty="0"/>
              <a:t>және </a:t>
            </a:r>
            <a:r>
              <a:rPr lang="kk-KZ" dirty="0">
                <a:solidFill>
                  <a:srgbClr val="0070C0"/>
                </a:solidFill>
              </a:rPr>
              <a:t>регистрлер</a:t>
            </a:r>
            <a:r>
              <a:rPr lang="kk-KZ" dirty="0"/>
              <a:t>: адрестер, деректер, командалар, сонымен қатар күй, аккумулятор, нұсқаулық көрсеткіші және стек көрсеткіші бар.</a:t>
            </a:r>
            <a:endParaRPr lang="ru-KZ" dirty="0"/>
          </a:p>
        </p:txBody>
      </p:sp>
      <p:pic>
        <p:nvPicPr>
          <p:cNvPr id="6" name="Рисунок 5">
            <a:extLst>
              <a:ext uri="{FF2B5EF4-FFF2-40B4-BE49-F238E27FC236}">
                <a16:creationId xmlns:a16="http://schemas.microsoft.com/office/drawing/2014/main" id="{3CA8C1A4-580B-657F-5AAF-702BD58E592E}"/>
              </a:ext>
            </a:extLst>
          </p:cNvPr>
          <p:cNvPicPr>
            <a:picLocks noChangeAspect="1"/>
          </p:cNvPicPr>
          <p:nvPr/>
        </p:nvPicPr>
        <p:blipFill>
          <a:blip r:embed="rId2"/>
          <a:stretch>
            <a:fillRect/>
          </a:stretch>
        </p:blipFill>
        <p:spPr>
          <a:xfrm>
            <a:off x="501518" y="1950807"/>
            <a:ext cx="5594482" cy="4680000"/>
          </a:xfrm>
          <a:prstGeom prst="rect">
            <a:avLst/>
          </a:prstGeom>
        </p:spPr>
      </p:pic>
    </p:spTree>
    <p:extLst>
      <p:ext uri="{BB962C8B-B14F-4D97-AF65-F5344CB8AC3E}">
        <p14:creationId xmlns:p14="http://schemas.microsoft.com/office/powerpoint/2010/main" val="2924542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6FB94F-9590-07A0-4B3E-28AE6B8A34FA}"/>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44AFC59D-03B1-D009-B871-590F8548C336}"/>
              </a:ext>
            </a:extLst>
          </p:cNvPr>
          <p:cNvSpPr>
            <a:spLocks noGrp="1"/>
          </p:cNvSpPr>
          <p:nvPr>
            <p:ph idx="1"/>
          </p:nvPr>
        </p:nvSpPr>
        <p:spPr>
          <a:xfrm>
            <a:off x="913775" y="1736746"/>
            <a:ext cx="10364452" cy="4897257"/>
          </a:xfrm>
        </p:spPr>
        <p:txBody>
          <a:bodyPr>
            <a:normAutofit lnSpcReduction="10000"/>
          </a:bodyPr>
          <a:lstStyle/>
          <a:p>
            <a:pPr algn="just"/>
            <a:r>
              <a:rPr lang="kk-KZ" dirty="0">
                <a:solidFill>
                  <a:srgbClr val="0070C0"/>
                </a:solidFill>
              </a:rPr>
              <a:t>Басқару құрылғысы </a:t>
            </a:r>
            <a:r>
              <a:rPr lang="kk-KZ" dirty="0"/>
              <a:t>командалық кодтарға, сыртқы басқару сигналдарына және синхрондау сигналдарына сәйкес Микропроцессордың құрылымдық сұлбасының барлық блоктары үшін басқару сигналдарын жасайды, сондай-ақ Микропроцессор, жады және енгізу/шығару құрылғылары арасындағы ақпарат алмасуды басқарады. Басқару құрылғысы келесі функцияларды жүзеге асырады: </a:t>
            </a:r>
            <a:r>
              <a:rPr lang="kk-KZ" dirty="0">
                <a:solidFill>
                  <a:srgbClr val="00B050"/>
                </a:solidFill>
              </a:rPr>
              <a:t>Микропроцессорды инициализациялау, синхрондау, үзілістер, Микропроцессор жүйесі</a:t>
            </a:r>
            <a:r>
              <a:rPr lang="en-US" dirty="0">
                <a:solidFill>
                  <a:srgbClr val="00B050"/>
                </a:solidFill>
              </a:rPr>
              <a:t> </a:t>
            </a:r>
            <a:r>
              <a:rPr lang="kk-KZ" dirty="0">
                <a:solidFill>
                  <a:srgbClr val="00B050"/>
                </a:solidFill>
              </a:rPr>
              <a:t>модульдерінің жылдамдығын үйлестіру.</a:t>
            </a:r>
          </a:p>
          <a:p>
            <a:pPr algn="just"/>
            <a:r>
              <a:rPr lang="kk-KZ" dirty="0">
                <a:solidFill>
                  <a:srgbClr val="C00000"/>
                </a:solidFill>
              </a:rPr>
              <a:t>Микропроцессорды инициализациялау функциясы. </a:t>
            </a:r>
            <a:r>
              <a:rPr lang="kk-KZ" dirty="0"/>
              <a:t>Сыртқы процессорды инициализациялау сигналы Микропроцессордың</a:t>
            </a:r>
            <a:r>
              <a:rPr lang="en-US" dirty="0"/>
              <a:t> </a:t>
            </a:r>
            <a:r>
              <a:rPr lang="kk-KZ" dirty="0"/>
              <a:t>қуат көзі қосылғанда немесе </a:t>
            </a:r>
            <a:r>
              <a:rPr lang="en-US" dirty="0"/>
              <a:t>RESET </a:t>
            </a:r>
            <a:r>
              <a:rPr lang="kk-KZ" dirty="0"/>
              <a:t>түймесі басылғанда жасалады. </a:t>
            </a:r>
            <a:r>
              <a:rPr lang="kk-KZ" dirty="0">
                <a:solidFill>
                  <a:srgbClr val="FFFF00"/>
                </a:solidFill>
              </a:rPr>
              <a:t>Бұл сигнал пайда болған кезде басқару құрылғысы нұсқау көрсеткішіне нөлдік мәнді жүктейді, ол жадтан нөлдік адресті нұсқау байтын алуды бастайды. Үлгінің соңында нұсқау көрсеткішінің мазмұны біреуге ұлғайып, келесі адресі бар нұсқау байты таңдалады. Осылайша жадта сақталған бүкіл бағдарлама орындалады.</a:t>
            </a:r>
            <a:endParaRPr lang="ru-KZ" dirty="0">
              <a:solidFill>
                <a:srgbClr val="FFFF00"/>
              </a:solidFill>
            </a:endParaRPr>
          </a:p>
        </p:txBody>
      </p:sp>
    </p:spTree>
    <p:extLst>
      <p:ext uri="{BB962C8B-B14F-4D97-AF65-F5344CB8AC3E}">
        <p14:creationId xmlns:p14="http://schemas.microsoft.com/office/powerpoint/2010/main" val="309351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6FB94F-9590-07A0-4B3E-28AE6B8A34FA}"/>
              </a:ext>
            </a:extLst>
          </p:cNvPr>
          <p:cNvSpPr>
            <a:spLocks noGrp="1"/>
          </p:cNvSpPr>
          <p:nvPr>
            <p:ph type="title"/>
          </p:nvPr>
        </p:nvSpPr>
        <p:spPr>
          <a:xfrm>
            <a:off x="913776" y="0"/>
            <a:ext cx="10364451" cy="1596177"/>
          </a:xfrm>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44AFC59D-03B1-D009-B871-590F8548C336}"/>
              </a:ext>
            </a:extLst>
          </p:cNvPr>
          <p:cNvSpPr>
            <a:spLocks noGrp="1"/>
          </p:cNvSpPr>
          <p:nvPr>
            <p:ph idx="1"/>
          </p:nvPr>
        </p:nvSpPr>
        <p:spPr>
          <a:xfrm>
            <a:off x="913774" y="1024865"/>
            <a:ext cx="10364452" cy="5731876"/>
          </a:xfrm>
        </p:spPr>
        <p:txBody>
          <a:bodyPr>
            <a:noAutofit/>
          </a:bodyPr>
          <a:lstStyle/>
          <a:p>
            <a:pPr algn="just"/>
            <a:r>
              <a:rPr lang="kk-KZ" dirty="0">
                <a:solidFill>
                  <a:srgbClr val="C00000"/>
                </a:solidFill>
              </a:rPr>
              <a:t>Синхрондау функциясы. </a:t>
            </a:r>
            <a:r>
              <a:rPr lang="kk-KZ" dirty="0"/>
              <a:t>Сыртқы басқару сигналдары мен синхрондау сигналдарына сәйкес басқару құрылғысы барлық Микропроцессор блоктарының жұмысын синхрондайды.</a:t>
            </a:r>
          </a:p>
          <a:p>
            <a:pPr algn="just"/>
            <a:r>
              <a:rPr lang="kk-KZ" dirty="0">
                <a:solidFill>
                  <a:srgbClr val="C00000"/>
                </a:solidFill>
              </a:rPr>
              <a:t>Үзу функциясы. </a:t>
            </a:r>
            <a:r>
              <a:rPr lang="kk-KZ" dirty="0"/>
              <a:t>Үзіліс сигналы келгенде басқару құрылғысы сәйкес үзуді өңдеуге арналған ішкі бағдарламаның орындалуын бастайды. Үзіліс функцияларын жүзеге асыру қажеттілігі негізгі бағдарламаны орындау кезінде басқа тапсырманы шешуге, мысалы, төтенше жағдайды өңдеуге немесе енгізу/шығару құрылғыларымен жұмыс істеуге Микропроцессорды ауыстыру қажет болғанда туындайды.</a:t>
            </a:r>
          </a:p>
          <a:p>
            <a:pPr algn="just"/>
            <a:r>
              <a:rPr lang="kk-KZ" dirty="0">
                <a:solidFill>
                  <a:srgbClr val="C00000"/>
                </a:solidFill>
              </a:rPr>
              <a:t>Микропроцессорлық жүйе модульдерінің жылдамдығын сәйкестендіру функциясы. </a:t>
            </a:r>
            <a:r>
              <a:rPr lang="kk-KZ" dirty="0"/>
              <a:t>Жылдамдығы Микропроцессорден айтарлықтай төмен болатын жады мен енгізу/шығару құрылғыларына қызмет көрсету кезінде өнімділікті үйлестіру Микропроцессор</a:t>
            </a:r>
            <a:r>
              <a:rPr lang="en-US" dirty="0"/>
              <a:t> </a:t>
            </a:r>
            <a:r>
              <a:rPr lang="kk-KZ" dirty="0"/>
              <a:t>күту тактісін генерациялау арқылы жүзеге асырылады. Микропроцессор жылдамдығынан жоғары құрылғыларға қызмет көрсету кезінде жадқа тікелей қол жеткізу режимі қолданылады. </a:t>
            </a:r>
          </a:p>
        </p:txBody>
      </p:sp>
    </p:spTree>
    <p:extLst>
      <p:ext uri="{BB962C8B-B14F-4D97-AF65-F5344CB8AC3E}">
        <p14:creationId xmlns:p14="http://schemas.microsoft.com/office/powerpoint/2010/main" val="98830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6FB94F-9590-07A0-4B3E-28AE6B8A34FA}"/>
              </a:ext>
            </a:extLst>
          </p:cNvPr>
          <p:cNvSpPr>
            <a:spLocks noGrp="1"/>
          </p:cNvSpPr>
          <p:nvPr>
            <p:ph type="title"/>
          </p:nvPr>
        </p:nvSpPr>
        <p:spPr/>
        <p:txBody>
          <a:bodyPr/>
          <a:lstStyle/>
          <a:p>
            <a:r>
              <a:rPr lang="kk-KZ" dirty="0">
                <a:effectLst>
                  <a:outerShdw blurRad="38100" dist="38100" dir="2700000" algn="tl">
                    <a:srgbClr val="000000">
                      <a:alpha val="43137"/>
                    </a:srgbClr>
                  </a:outerShdw>
                </a:effectLst>
              </a:rPr>
              <a:t>Микропроцессордың архитектурасы</a:t>
            </a:r>
            <a:endParaRPr lang="ru-KZ" dirty="0"/>
          </a:p>
        </p:txBody>
      </p:sp>
      <p:sp>
        <p:nvSpPr>
          <p:cNvPr id="3" name="Объект 2">
            <a:extLst>
              <a:ext uri="{FF2B5EF4-FFF2-40B4-BE49-F238E27FC236}">
                <a16:creationId xmlns:a16="http://schemas.microsoft.com/office/drawing/2014/main" id="{44AFC59D-03B1-D009-B871-590F8548C336}"/>
              </a:ext>
            </a:extLst>
          </p:cNvPr>
          <p:cNvSpPr>
            <a:spLocks noGrp="1"/>
          </p:cNvSpPr>
          <p:nvPr>
            <p:ph idx="1"/>
          </p:nvPr>
        </p:nvSpPr>
        <p:spPr>
          <a:xfrm>
            <a:off x="913775" y="1773568"/>
            <a:ext cx="10364452" cy="4958625"/>
          </a:xfrm>
        </p:spPr>
        <p:txBody>
          <a:bodyPr>
            <a:noAutofit/>
          </a:bodyPr>
          <a:lstStyle/>
          <a:p>
            <a:pPr algn="just"/>
            <a:r>
              <a:rPr lang="kk-KZ" dirty="0">
                <a:solidFill>
                  <a:srgbClr val="C00000"/>
                </a:solidFill>
              </a:rPr>
              <a:t>Арифметикалық-логикалық құрылғы </a:t>
            </a:r>
            <a:r>
              <a:rPr lang="kk-KZ" dirty="0"/>
              <a:t>дегеніміз белгілі бір арифметикалық немесе логикалық операцияны орындау үшін басқару құрылғысының шығыстарынан сигналдар арқылы конфигурацияланатын қосқыш негізіндегі комбинациялық схема: қосу, алу, </a:t>
            </a:r>
            <a:r>
              <a:rPr lang="en-US" dirty="0"/>
              <a:t>AND</a:t>
            </a:r>
            <a:r>
              <a:rPr lang="kk-KZ" dirty="0"/>
              <a:t>, </a:t>
            </a:r>
            <a:r>
              <a:rPr lang="en-US" dirty="0"/>
              <a:t>OR</a:t>
            </a:r>
            <a:r>
              <a:rPr lang="kk-KZ" dirty="0"/>
              <a:t>, </a:t>
            </a:r>
            <a:r>
              <a:rPr lang="en-US" dirty="0"/>
              <a:t>NOT</a:t>
            </a:r>
            <a:r>
              <a:rPr lang="kk-KZ" dirty="0"/>
              <a:t>, </a:t>
            </a:r>
            <a:r>
              <a:rPr lang="en-US" dirty="0"/>
              <a:t>XOR</a:t>
            </a:r>
            <a:r>
              <a:rPr lang="kk-KZ" dirty="0"/>
              <a:t>, ығыстыру, салыстыру, ондық түзету. Осылайша, </a:t>
            </a:r>
            <a:r>
              <a:rPr lang="en-US" dirty="0"/>
              <a:t>ALU </a:t>
            </a:r>
            <a:r>
              <a:rPr lang="kk-KZ" dirty="0"/>
              <a:t>жадтан және/немесе МП регистрлерінен тасымалданатын операндтарға арифметикалық немесе логикалық операцияларды орындайды. </a:t>
            </a:r>
            <a:r>
              <a:rPr lang="kk-KZ" dirty="0">
                <a:solidFill>
                  <a:srgbClr val="00B050"/>
                </a:solidFill>
              </a:rPr>
              <a:t>Операнд</a:t>
            </a:r>
            <a:r>
              <a:rPr lang="kk-KZ" dirty="0"/>
              <a:t> - бұл деректер мәні, регистрлердің мазмұны немесе нұсқаулық жұмыс істейтін жад орнының мазмұны түріндегі нысан. Мысалы, қосу нұсқаулығында операндтар қосылғыштар болып табылады. Операнд командада сан ретінде көрсетілуі мүмкін немесе регистрде немесе жад орнында орналасуы мүмкін. </a:t>
            </a:r>
            <a:r>
              <a:rPr lang="en-US" dirty="0"/>
              <a:t>ALU-</a:t>
            </a:r>
            <a:r>
              <a:rPr lang="kk-KZ" dirty="0"/>
              <a:t>да команданы орындағаннан кейін алынған нәтиже регистрге немесе жад ұяшығына жіберіледі.</a:t>
            </a:r>
            <a:endParaRPr lang="ru-KZ" dirty="0"/>
          </a:p>
        </p:txBody>
      </p:sp>
    </p:spTree>
    <p:extLst>
      <p:ext uri="{BB962C8B-B14F-4D97-AF65-F5344CB8AC3E}">
        <p14:creationId xmlns:p14="http://schemas.microsoft.com/office/powerpoint/2010/main" val="76000108"/>
      </p:ext>
    </p:extLst>
  </p:cSld>
  <p:clrMapOvr>
    <a:masterClrMapping/>
  </p:clrMapOvr>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151</TotalTime>
  <Words>894</Words>
  <Application>Microsoft Office PowerPoint</Application>
  <PresentationFormat>Широкоэкранный</PresentationFormat>
  <Paragraphs>39</Paragraphs>
  <Slides>11</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Tw Cen MT</vt:lpstr>
      <vt:lpstr>Капля</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lpstr>Микропроцессордың архитектурасы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Микропроцессордың архитектурасы</dc:title>
  <dc:creator>Жексебай Даурен</dc:creator>
  <cp:lastModifiedBy>Жексебай Даурен</cp:lastModifiedBy>
  <cp:revision>4</cp:revision>
  <dcterms:created xsi:type="dcterms:W3CDTF">2023-09-25T08:14:37Z</dcterms:created>
  <dcterms:modified xsi:type="dcterms:W3CDTF">2023-09-25T10:46:20Z</dcterms:modified>
</cp:coreProperties>
</file>